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58" r:id="rId5"/>
    <p:sldId id="272" r:id="rId6"/>
    <p:sldId id="267" r:id="rId7"/>
    <p:sldId id="266" r:id="rId8"/>
    <p:sldId id="261" r:id="rId9"/>
    <p:sldId id="271" r:id="rId10"/>
    <p:sldId id="259" r:id="rId11"/>
    <p:sldId id="263" r:id="rId12"/>
    <p:sldId id="269" r:id="rId13"/>
    <p:sldId id="27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974" y="-4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6B2378-FE1A-49AA-89EB-3C8D17EE1AC8}" type="doc">
      <dgm:prSet loTypeId="urn:microsoft.com/office/officeart/2005/8/layout/target1" loCatId="relationship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04F90466-6866-41D4-BD7B-D785A95CB3B2}">
      <dgm:prSet custT="1"/>
      <dgm:spPr/>
      <dgm:t>
        <a:bodyPr/>
        <a:lstStyle/>
        <a:p>
          <a:pPr marL="0" marR="0" lvl="0" indent="0" algn="l" defTabSz="914400" rtl="0" eaLnBrk="1" fontAlgn="base" latinLnBrk="0" hangingPunct="1">
            <a:lnSpc>
              <a:spcPct val="90000"/>
            </a:lnSpc>
            <a:spcBef>
              <a:spcPct val="20000"/>
            </a:spcBef>
            <a:spcAft>
              <a:spcPct val="0"/>
            </a:spcAft>
            <a:buClr>
              <a:schemeClr val="folHlink"/>
            </a:buClr>
            <a:buSzPct val="60000"/>
            <a:buFont typeface="Wingdings" pitchFamily="2" charset="2"/>
            <a:buNone/>
            <a:tabLst/>
          </a:pPr>
          <a:r>
            <a:rPr kumimoji="0" lang="en-US" sz="1600" b="0" i="0" u="none" strike="noStrike" cap="none" normalizeH="0" baseline="0" dirty="0" smtClean="0">
              <a:ln/>
              <a:effectLst/>
              <a:latin typeface="Arial" charset="0"/>
            </a:rPr>
            <a:t>Microsystems: </a:t>
          </a:r>
          <a:r>
            <a:rPr kumimoji="0" lang="en-US" sz="1600" b="0" i="0" u="none" strike="noStrike" cap="none" normalizeH="0" baseline="0" dirty="0" err="1" smtClean="0">
              <a:ln/>
              <a:effectLst/>
              <a:latin typeface="Arial" charset="0"/>
            </a:rPr>
            <a:t>familes</a:t>
          </a:r>
          <a:r>
            <a:rPr kumimoji="0" lang="en-US" sz="1600" b="0" i="0" u="none" strike="noStrike" cap="none" normalizeH="0" baseline="0" dirty="0" smtClean="0">
              <a:ln/>
              <a:effectLst/>
              <a:latin typeface="Arial" charset="0"/>
            </a:rPr>
            <a:t>, classrooms, workgroups, friendships.</a:t>
          </a:r>
        </a:p>
      </dgm:t>
    </dgm:pt>
    <dgm:pt modelId="{C80C30FA-A158-4AB8-A423-52836EE3FC52}" type="parTrans" cxnId="{D48799E9-B89F-48CB-ABD1-83025D9730AF}">
      <dgm:prSet/>
      <dgm:spPr/>
      <dgm:t>
        <a:bodyPr/>
        <a:lstStyle/>
        <a:p>
          <a:endParaRPr lang="en-US"/>
        </a:p>
      </dgm:t>
    </dgm:pt>
    <dgm:pt modelId="{9D3E25E1-4E22-4936-BF85-3DED0139A00D}" type="sibTrans" cxnId="{D48799E9-B89F-48CB-ABD1-83025D9730AF}">
      <dgm:prSet/>
      <dgm:spPr/>
      <dgm:t>
        <a:bodyPr/>
        <a:lstStyle/>
        <a:p>
          <a:endParaRPr lang="en-US"/>
        </a:p>
      </dgm:t>
    </dgm:pt>
    <dgm:pt modelId="{B834FA50-3099-4E8F-A20B-97EC061F3D6E}">
      <dgm:prSet custT="1"/>
      <dgm:spPr/>
      <dgm:t>
        <a:bodyPr/>
        <a:lstStyle/>
        <a:p>
          <a:pPr marL="0" marR="0" lvl="0" indent="0" algn="l" defTabSz="914400" rtl="0" eaLnBrk="1" fontAlgn="base" latinLnBrk="0" hangingPunct="1">
            <a:lnSpc>
              <a:spcPct val="90000"/>
            </a:lnSpc>
            <a:spcBef>
              <a:spcPct val="20000"/>
            </a:spcBef>
            <a:spcAft>
              <a:spcPct val="0"/>
            </a:spcAft>
            <a:buClr>
              <a:schemeClr val="folHlink"/>
            </a:buClr>
            <a:buSzPct val="60000"/>
            <a:buFont typeface="Wingdings" pitchFamily="2" charset="2"/>
            <a:buNone/>
            <a:tabLst/>
          </a:pPr>
          <a:r>
            <a:rPr kumimoji="0" lang="en-US" sz="1600" b="0" i="0" u="none" strike="noStrike" cap="none" normalizeH="0" baseline="0" dirty="0" smtClean="0">
              <a:ln/>
              <a:effectLst/>
              <a:latin typeface="Arial" charset="0"/>
            </a:rPr>
            <a:t>Organizations: schools, religious congregations.</a:t>
          </a: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600" b="0" i="0" u="none" strike="noStrike" cap="none" normalizeH="0" baseline="0" dirty="0" smtClean="0">
            <a:ln/>
            <a:effectLst/>
            <a:latin typeface="Arial" charset="0"/>
          </a:endParaRPr>
        </a:p>
      </dgm:t>
    </dgm:pt>
    <dgm:pt modelId="{CD087B14-FD3F-457B-BCE0-4145F7053432}" type="parTrans" cxnId="{E3CAD65B-05AA-463E-8E5B-A9327E40464F}">
      <dgm:prSet/>
      <dgm:spPr/>
      <dgm:t>
        <a:bodyPr/>
        <a:lstStyle/>
        <a:p>
          <a:endParaRPr lang="en-US"/>
        </a:p>
      </dgm:t>
    </dgm:pt>
    <dgm:pt modelId="{8A6F0A4B-18E4-4DD6-A42D-E33E2E7766FD}" type="sibTrans" cxnId="{E3CAD65B-05AA-463E-8E5B-A9327E40464F}">
      <dgm:prSet/>
      <dgm:spPr/>
      <dgm:t>
        <a:bodyPr/>
        <a:lstStyle/>
        <a:p>
          <a:endParaRPr lang="en-US"/>
        </a:p>
      </dgm:t>
    </dgm:pt>
    <dgm:pt modelId="{CFCB4D18-E860-4B8C-A9C0-A02F1C55C1E1}">
      <dgm:prSet custT="1"/>
      <dgm:spPr/>
      <dgm:t>
        <a:bodyPr/>
        <a:lstStyle/>
        <a:p>
          <a:pPr marR="0" rtl="0" eaLnBrk="1" fontAlgn="base" latinLnBrk="0" hangingPunct="1">
            <a:buClr>
              <a:schemeClr val="folHlink"/>
            </a:buClr>
            <a:buSzPct val="60000"/>
            <a:buFont typeface="Wingdings" pitchFamily="2" charset="2"/>
            <a:tabLst/>
          </a:pPr>
          <a:r>
            <a:rPr kumimoji="0" lang="en-US" sz="1600" b="0" i="0" u="none" strike="noStrike" cap="none" normalizeH="0" baseline="0" dirty="0" smtClean="0">
              <a:ln/>
              <a:effectLst/>
              <a:latin typeface="Arial" charset="0"/>
            </a:rPr>
            <a:t>Localities: </a:t>
          </a:r>
          <a:r>
            <a:rPr kumimoji="0" lang="en-US" sz="1600" b="0" i="0" u="none" strike="noStrike" cap="none" normalizeH="0" baseline="0" dirty="0" err="1" smtClean="0">
              <a:ln/>
              <a:effectLst/>
              <a:latin typeface="Arial" charset="0"/>
            </a:rPr>
            <a:t>Neighbourhood</a:t>
          </a:r>
          <a:r>
            <a:rPr kumimoji="0" lang="en-US" sz="1600" b="0" i="0" u="none" strike="noStrike" cap="none" normalizeH="0" baseline="0" dirty="0" smtClean="0">
              <a:ln/>
              <a:effectLst/>
              <a:latin typeface="Arial" charset="0"/>
            </a:rPr>
            <a:t>, towns, cities, rural areas.</a:t>
          </a:r>
        </a:p>
      </dgm:t>
    </dgm:pt>
    <dgm:pt modelId="{9C9FE32D-A8C6-4677-908D-0A511FEA13D7}" type="parTrans" cxnId="{5811F816-F66D-4592-87C5-FF07FAE170EA}">
      <dgm:prSet/>
      <dgm:spPr/>
      <dgm:t>
        <a:bodyPr/>
        <a:lstStyle/>
        <a:p>
          <a:endParaRPr lang="en-US"/>
        </a:p>
      </dgm:t>
    </dgm:pt>
    <dgm:pt modelId="{18E2DDE3-7D39-48EE-9B2C-3472FB8E5175}" type="sibTrans" cxnId="{5811F816-F66D-4592-87C5-FF07FAE170EA}">
      <dgm:prSet/>
      <dgm:spPr/>
      <dgm:t>
        <a:bodyPr/>
        <a:lstStyle/>
        <a:p>
          <a:endParaRPr lang="en-US"/>
        </a:p>
      </dgm:t>
    </dgm:pt>
    <dgm:pt modelId="{3A0F2BBA-492F-4D9F-9BEC-600BEC46A784}">
      <dgm:prSet custT="1"/>
      <dgm:spPr/>
      <dgm:t>
        <a:bodyPr/>
        <a:lstStyle/>
        <a:p>
          <a:pPr marL="0" marR="0" lvl="0" indent="0" algn="l" defTabSz="914400" rtl="0" eaLnBrk="1" fontAlgn="base" latinLnBrk="0" hangingPunct="1">
            <a:lnSpc>
              <a:spcPct val="90000"/>
            </a:lnSpc>
            <a:spcBef>
              <a:spcPct val="20000"/>
            </a:spcBef>
            <a:spcAft>
              <a:spcPct val="0"/>
            </a:spcAft>
            <a:buClr>
              <a:schemeClr val="folHlink"/>
            </a:buClr>
            <a:buSzPct val="60000"/>
            <a:buFont typeface="Wingdings" pitchFamily="2" charset="2"/>
            <a:buNone/>
            <a:tabLst/>
          </a:pPr>
          <a:r>
            <a:rPr kumimoji="0" lang="en-US" sz="1600" b="0" i="0" u="none" strike="noStrike" cap="none" normalizeH="0" baseline="0" dirty="0" smtClean="0">
              <a:ln/>
              <a:effectLst/>
              <a:latin typeface="Arial" charset="0"/>
            </a:rPr>
            <a:t>Individuals</a:t>
          </a:r>
        </a:p>
      </dgm:t>
    </dgm:pt>
    <dgm:pt modelId="{440E8A9E-F2E9-4327-A449-08675EB93E70}" type="parTrans" cxnId="{A0D759F2-8D86-4489-B25C-6BB0D2B9EBD7}">
      <dgm:prSet/>
      <dgm:spPr/>
      <dgm:t>
        <a:bodyPr/>
        <a:lstStyle/>
        <a:p>
          <a:endParaRPr lang="en-US"/>
        </a:p>
      </dgm:t>
    </dgm:pt>
    <dgm:pt modelId="{9FAAEC31-8042-4F1E-A844-DB30328F8D9B}" type="sibTrans" cxnId="{A0D759F2-8D86-4489-B25C-6BB0D2B9EBD7}">
      <dgm:prSet/>
      <dgm:spPr/>
      <dgm:t>
        <a:bodyPr/>
        <a:lstStyle/>
        <a:p>
          <a:endParaRPr lang="en-US"/>
        </a:p>
      </dgm:t>
    </dgm:pt>
    <dgm:pt modelId="{34278DA6-E0C7-4081-AA4F-0C837845D86B}">
      <dgm:prSet custT="1"/>
      <dgm:spPr/>
      <dgm:t>
        <a:bodyPr/>
        <a:lstStyle/>
        <a:p>
          <a:pPr marR="0" rtl="0" eaLnBrk="1" fontAlgn="base" latinLnBrk="0" hangingPunct="1">
            <a:buClr>
              <a:schemeClr val="folHlink"/>
            </a:buClr>
            <a:buSzPct val="60000"/>
            <a:buFont typeface="Wingdings" pitchFamily="2" charset="2"/>
            <a:tabLst/>
          </a:pPr>
          <a:r>
            <a:rPr kumimoji="0" lang="en-US" sz="1600" b="0" i="0" u="none" strike="noStrike" cap="none" normalizeH="0" baseline="0" dirty="0" err="1" smtClean="0">
              <a:ln/>
              <a:effectLst/>
              <a:latin typeface="Arial" charset="0"/>
            </a:rPr>
            <a:t>Macrosystems</a:t>
          </a:r>
          <a:r>
            <a:rPr kumimoji="0" lang="en-US" sz="1600" b="0" i="0" u="none" strike="noStrike" cap="none" normalizeH="0" baseline="0" dirty="0" smtClean="0">
              <a:ln/>
              <a:effectLst/>
              <a:latin typeface="Arial" charset="0"/>
            </a:rPr>
            <a:t>: Governments, cultures, societies </a:t>
          </a:r>
        </a:p>
        <a:p>
          <a:pPr marR="0" rtl="0" eaLnBrk="0" fontAlgn="base" latinLnBrk="0" hangingPunct="0">
            <a:buClrTx/>
            <a:buSzTx/>
            <a:buFontTx/>
            <a:tabLst/>
          </a:pPr>
          <a:endParaRPr kumimoji="0" lang="en-US" sz="1000" b="0" i="0" u="none" strike="noStrike" cap="none" normalizeH="0" baseline="0" dirty="0" smtClean="0">
            <a:ln/>
            <a:effectLst/>
            <a:latin typeface="Arial" charset="0"/>
          </a:endParaRPr>
        </a:p>
      </dgm:t>
    </dgm:pt>
    <dgm:pt modelId="{FB70AB1F-301B-4446-8739-359168D2D320}" type="parTrans" cxnId="{3FA7F7E6-9DE0-4C27-AD80-5797F8F59B7F}">
      <dgm:prSet/>
      <dgm:spPr/>
      <dgm:t>
        <a:bodyPr/>
        <a:lstStyle/>
        <a:p>
          <a:endParaRPr lang="en-US"/>
        </a:p>
      </dgm:t>
    </dgm:pt>
    <dgm:pt modelId="{FD5082B1-ED9B-4E7E-A0E1-A29DC07B2C4A}" type="sibTrans" cxnId="{3FA7F7E6-9DE0-4C27-AD80-5797F8F59B7F}">
      <dgm:prSet/>
      <dgm:spPr/>
      <dgm:t>
        <a:bodyPr/>
        <a:lstStyle/>
        <a:p>
          <a:endParaRPr lang="en-US"/>
        </a:p>
      </dgm:t>
    </dgm:pt>
    <dgm:pt modelId="{F241B6C2-E5E9-4240-AB73-4BF452DDA935}" type="pres">
      <dgm:prSet presAssocID="{506B2378-FE1A-49AA-89EB-3C8D17EE1AC8}" presName="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6EBA99F-658B-4630-BA99-54A8C5EA68FC}" type="pres">
      <dgm:prSet presAssocID="{3A0F2BBA-492F-4D9F-9BEC-600BEC46A784}" presName="circle1" presStyleLbl="lnNode1" presStyleIdx="0" presStyleCnt="5"/>
      <dgm:spPr/>
    </dgm:pt>
    <dgm:pt modelId="{9EEEC8A9-6320-4241-9EBA-D08823A235AE}" type="pres">
      <dgm:prSet presAssocID="{3A0F2BBA-492F-4D9F-9BEC-600BEC46A784}" presName="text1" presStyleLbl="revTx" presStyleIdx="0" presStyleCnt="5" custScaleX="131795" custLinFactNeighborX="182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CF3782-46C4-4FB3-B7DE-56FCE0506A0A}" type="pres">
      <dgm:prSet presAssocID="{3A0F2BBA-492F-4D9F-9BEC-600BEC46A784}" presName="line1" presStyleLbl="callout" presStyleIdx="0" presStyleCnt="10"/>
      <dgm:spPr/>
    </dgm:pt>
    <dgm:pt modelId="{59E52E09-9841-497B-A412-347E3E8C33FE}" type="pres">
      <dgm:prSet presAssocID="{3A0F2BBA-492F-4D9F-9BEC-600BEC46A784}" presName="d1" presStyleLbl="callout" presStyleIdx="1" presStyleCnt="10"/>
      <dgm:spPr/>
    </dgm:pt>
    <dgm:pt modelId="{0B788299-275C-4F44-9853-8E938D1E26B5}" type="pres">
      <dgm:prSet presAssocID="{04F90466-6866-41D4-BD7B-D785A95CB3B2}" presName="circle2" presStyleLbl="lnNode1" presStyleIdx="1" presStyleCnt="5"/>
      <dgm:spPr/>
    </dgm:pt>
    <dgm:pt modelId="{A9524397-8E77-44EA-8436-BC6DDC7BF7B8}" type="pres">
      <dgm:prSet presAssocID="{04F90466-6866-41D4-BD7B-D785A95CB3B2}" presName="text2" presStyleLbl="revTx" presStyleIdx="1" presStyleCnt="5" custScaleX="131795" custLinFactNeighborX="161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30C56F-5BDB-4C69-A7FB-8D4D7723C93A}" type="pres">
      <dgm:prSet presAssocID="{04F90466-6866-41D4-BD7B-D785A95CB3B2}" presName="line2" presStyleLbl="callout" presStyleIdx="2" presStyleCnt="10"/>
      <dgm:spPr/>
    </dgm:pt>
    <dgm:pt modelId="{6B908AFF-76D5-46EC-A4E2-C5DCAF9AA84D}" type="pres">
      <dgm:prSet presAssocID="{04F90466-6866-41D4-BD7B-D785A95CB3B2}" presName="d2" presStyleLbl="callout" presStyleIdx="3" presStyleCnt="10"/>
      <dgm:spPr/>
    </dgm:pt>
    <dgm:pt modelId="{550DB478-24BF-4F82-8A77-1B7D0236191D}" type="pres">
      <dgm:prSet presAssocID="{B834FA50-3099-4E8F-A20B-97EC061F3D6E}" presName="circle3" presStyleLbl="lnNode1" presStyleIdx="2" presStyleCnt="5"/>
      <dgm:spPr/>
    </dgm:pt>
    <dgm:pt modelId="{935832EC-6E9F-4509-A0C5-9EC877C385D9}" type="pres">
      <dgm:prSet presAssocID="{B834FA50-3099-4E8F-A20B-97EC061F3D6E}" presName="text3" presStyleLbl="revTx" presStyleIdx="2" presStyleCnt="5" custScaleX="131795" custLinFactNeighborX="182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1A1841-38DA-4FC5-AACD-8BD7B4FF1ABF}" type="pres">
      <dgm:prSet presAssocID="{B834FA50-3099-4E8F-A20B-97EC061F3D6E}" presName="line3" presStyleLbl="callout" presStyleIdx="4" presStyleCnt="10"/>
      <dgm:spPr/>
    </dgm:pt>
    <dgm:pt modelId="{81A5D542-BBE2-415C-952A-561D14F5BF85}" type="pres">
      <dgm:prSet presAssocID="{B834FA50-3099-4E8F-A20B-97EC061F3D6E}" presName="d3" presStyleLbl="callout" presStyleIdx="5" presStyleCnt="10"/>
      <dgm:spPr/>
    </dgm:pt>
    <dgm:pt modelId="{4BD4F195-78D7-4C68-A06E-FD3AA721B9D6}" type="pres">
      <dgm:prSet presAssocID="{CFCB4D18-E860-4B8C-A9C0-A02F1C55C1E1}" presName="circle4" presStyleLbl="lnNode1" presStyleIdx="3" presStyleCnt="5"/>
      <dgm:spPr/>
    </dgm:pt>
    <dgm:pt modelId="{28730514-2E1F-497D-B215-50E2D755CA35}" type="pres">
      <dgm:prSet presAssocID="{CFCB4D18-E860-4B8C-A9C0-A02F1C55C1E1}" presName="text4" presStyleLbl="revTx" presStyleIdx="3" presStyleCnt="5" custScaleX="131795" custLinFactNeighborX="18206" custLinFactNeighborY="-78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B3D65E-A07A-407C-969D-8F942322D338}" type="pres">
      <dgm:prSet presAssocID="{CFCB4D18-E860-4B8C-A9C0-A02F1C55C1E1}" presName="line4" presStyleLbl="callout" presStyleIdx="6" presStyleCnt="10"/>
      <dgm:spPr/>
    </dgm:pt>
    <dgm:pt modelId="{66800597-AA4B-44DD-A2DE-619DAFBE6EA8}" type="pres">
      <dgm:prSet presAssocID="{CFCB4D18-E860-4B8C-A9C0-A02F1C55C1E1}" presName="d4" presStyleLbl="callout" presStyleIdx="7" presStyleCnt="10"/>
      <dgm:spPr/>
    </dgm:pt>
    <dgm:pt modelId="{241AAD4C-ACB6-4B11-B8E1-F3C8072314AD}" type="pres">
      <dgm:prSet presAssocID="{34278DA6-E0C7-4081-AA4F-0C837845D86B}" presName="circle5" presStyleLbl="lnNode1" presStyleIdx="4" presStyleCnt="5"/>
      <dgm:spPr/>
    </dgm:pt>
    <dgm:pt modelId="{91EAF4E1-650A-45B5-966F-DBDC4BFF1004}" type="pres">
      <dgm:prSet presAssocID="{34278DA6-E0C7-4081-AA4F-0C837845D86B}" presName="text5" presStyleLbl="revTx" presStyleIdx="4" presStyleCnt="5" custScaleX="131795" custLinFactNeighborX="18205" custLinFactNeighborY="182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D40505-FCE1-4CD4-9059-DCD700A7F99F}" type="pres">
      <dgm:prSet presAssocID="{34278DA6-E0C7-4081-AA4F-0C837845D86B}" presName="line5" presStyleLbl="callout" presStyleIdx="8" presStyleCnt="10"/>
      <dgm:spPr/>
    </dgm:pt>
    <dgm:pt modelId="{4FC91436-7C7A-4622-BEEA-84A3FF4CD189}" type="pres">
      <dgm:prSet presAssocID="{34278DA6-E0C7-4081-AA4F-0C837845D86B}" presName="d5" presStyleLbl="callout" presStyleIdx="9" presStyleCnt="10"/>
      <dgm:spPr/>
    </dgm:pt>
  </dgm:ptLst>
  <dgm:cxnLst>
    <dgm:cxn modelId="{5811F816-F66D-4592-87C5-FF07FAE170EA}" srcId="{506B2378-FE1A-49AA-89EB-3C8D17EE1AC8}" destId="{CFCB4D18-E860-4B8C-A9C0-A02F1C55C1E1}" srcOrd="3" destOrd="0" parTransId="{9C9FE32D-A8C6-4677-908D-0A511FEA13D7}" sibTransId="{18E2DDE3-7D39-48EE-9B2C-3472FB8E5175}"/>
    <dgm:cxn modelId="{98B2C1A7-89DF-4E28-B93A-94D922F72C43}" type="presOf" srcId="{3A0F2BBA-492F-4D9F-9BEC-600BEC46A784}" destId="{9EEEC8A9-6320-4241-9EBA-D08823A235AE}" srcOrd="0" destOrd="0" presId="urn:microsoft.com/office/officeart/2005/8/layout/target1"/>
    <dgm:cxn modelId="{7B78DCB2-C731-48AC-8FA1-967670D0BEF7}" type="presOf" srcId="{B834FA50-3099-4E8F-A20B-97EC061F3D6E}" destId="{935832EC-6E9F-4509-A0C5-9EC877C385D9}" srcOrd="0" destOrd="0" presId="urn:microsoft.com/office/officeart/2005/8/layout/target1"/>
    <dgm:cxn modelId="{4CC87A3D-5345-4990-BEFC-4C64BBB6CFF6}" type="presOf" srcId="{34278DA6-E0C7-4081-AA4F-0C837845D86B}" destId="{91EAF4E1-650A-45B5-966F-DBDC4BFF1004}" srcOrd="0" destOrd="0" presId="urn:microsoft.com/office/officeart/2005/8/layout/target1"/>
    <dgm:cxn modelId="{210C98E5-E8E7-43E2-A19F-67029C917504}" type="presOf" srcId="{CFCB4D18-E860-4B8C-A9C0-A02F1C55C1E1}" destId="{28730514-2E1F-497D-B215-50E2D755CA35}" srcOrd="0" destOrd="0" presId="urn:microsoft.com/office/officeart/2005/8/layout/target1"/>
    <dgm:cxn modelId="{EF6DC82A-50D1-4CC7-9FF1-4A2D2FACB0A4}" type="presOf" srcId="{506B2378-FE1A-49AA-89EB-3C8D17EE1AC8}" destId="{F241B6C2-E5E9-4240-AB73-4BF452DDA935}" srcOrd="0" destOrd="0" presId="urn:microsoft.com/office/officeart/2005/8/layout/target1"/>
    <dgm:cxn modelId="{D48799E9-B89F-48CB-ABD1-83025D9730AF}" srcId="{506B2378-FE1A-49AA-89EB-3C8D17EE1AC8}" destId="{04F90466-6866-41D4-BD7B-D785A95CB3B2}" srcOrd="1" destOrd="0" parTransId="{C80C30FA-A158-4AB8-A423-52836EE3FC52}" sibTransId="{9D3E25E1-4E22-4936-BF85-3DED0139A00D}"/>
    <dgm:cxn modelId="{BA17DDB6-31E4-48EC-8D6E-3763B4993789}" type="presOf" srcId="{04F90466-6866-41D4-BD7B-D785A95CB3B2}" destId="{A9524397-8E77-44EA-8436-BC6DDC7BF7B8}" srcOrd="0" destOrd="0" presId="urn:microsoft.com/office/officeart/2005/8/layout/target1"/>
    <dgm:cxn modelId="{3FA7F7E6-9DE0-4C27-AD80-5797F8F59B7F}" srcId="{506B2378-FE1A-49AA-89EB-3C8D17EE1AC8}" destId="{34278DA6-E0C7-4081-AA4F-0C837845D86B}" srcOrd="4" destOrd="0" parTransId="{FB70AB1F-301B-4446-8739-359168D2D320}" sibTransId="{FD5082B1-ED9B-4E7E-A0E1-A29DC07B2C4A}"/>
    <dgm:cxn modelId="{A0D759F2-8D86-4489-B25C-6BB0D2B9EBD7}" srcId="{506B2378-FE1A-49AA-89EB-3C8D17EE1AC8}" destId="{3A0F2BBA-492F-4D9F-9BEC-600BEC46A784}" srcOrd="0" destOrd="0" parTransId="{440E8A9E-F2E9-4327-A449-08675EB93E70}" sibTransId="{9FAAEC31-8042-4F1E-A844-DB30328F8D9B}"/>
    <dgm:cxn modelId="{E3CAD65B-05AA-463E-8E5B-A9327E40464F}" srcId="{506B2378-FE1A-49AA-89EB-3C8D17EE1AC8}" destId="{B834FA50-3099-4E8F-A20B-97EC061F3D6E}" srcOrd="2" destOrd="0" parTransId="{CD087B14-FD3F-457B-BCE0-4145F7053432}" sibTransId="{8A6F0A4B-18E4-4DD6-A42D-E33E2E7766FD}"/>
    <dgm:cxn modelId="{2C4FAA44-7865-49C1-BC4D-42A8FA6C8AEA}" type="presParOf" srcId="{F241B6C2-E5E9-4240-AB73-4BF452DDA935}" destId="{A6EBA99F-658B-4630-BA99-54A8C5EA68FC}" srcOrd="0" destOrd="0" presId="urn:microsoft.com/office/officeart/2005/8/layout/target1"/>
    <dgm:cxn modelId="{9B4F2BBD-40F2-4F29-8FE7-2882E81FAD0C}" type="presParOf" srcId="{F241B6C2-E5E9-4240-AB73-4BF452DDA935}" destId="{9EEEC8A9-6320-4241-9EBA-D08823A235AE}" srcOrd="1" destOrd="0" presId="urn:microsoft.com/office/officeart/2005/8/layout/target1"/>
    <dgm:cxn modelId="{11991A2F-8404-4DE4-8020-D4A06E5F5FA0}" type="presParOf" srcId="{F241B6C2-E5E9-4240-AB73-4BF452DDA935}" destId="{5ECF3782-46C4-4FB3-B7DE-56FCE0506A0A}" srcOrd="2" destOrd="0" presId="urn:microsoft.com/office/officeart/2005/8/layout/target1"/>
    <dgm:cxn modelId="{9CB9E65F-6611-4C84-8BD3-7E4159D78A67}" type="presParOf" srcId="{F241B6C2-E5E9-4240-AB73-4BF452DDA935}" destId="{59E52E09-9841-497B-A412-347E3E8C33FE}" srcOrd="3" destOrd="0" presId="urn:microsoft.com/office/officeart/2005/8/layout/target1"/>
    <dgm:cxn modelId="{6BEF2A2A-63D0-4CAC-B17E-CD4E56373EDF}" type="presParOf" srcId="{F241B6C2-E5E9-4240-AB73-4BF452DDA935}" destId="{0B788299-275C-4F44-9853-8E938D1E26B5}" srcOrd="4" destOrd="0" presId="urn:microsoft.com/office/officeart/2005/8/layout/target1"/>
    <dgm:cxn modelId="{8EF46DCC-0123-4E77-ACEC-C4B620C929E4}" type="presParOf" srcId="{F241B6C2-E5E9-4240-AB73-4BF452DDA935}" destId="{A9524397-8E77-44EA-8436-BC6DDC7BF7B8}" srcOrd="5" destOrd="0" presId="urn:microsoft.com/office/officeart/2005/8/layout/target1"/>
    <dgm:cxn modelId="{9CAFA7F9-9279-45E1-A89C-10A910E231D4}" type="presParOf" srcId="{F241B6C2-E5E9-4240-AB73-4BF452DDA935}" destId="{9530C56F-5BDB-4C69-A7FB-8D4D7723C93A}" srcOrd="6" destOrd="0" presId="urn:microsoft.com/office/officeart/2005/8/layout/target1"/>
    <dgm:cxn modelId="{9D063680-FB5A-45EC-9F0A-B0F1194B14DB}" type="presParOf" srcId="{F241B6C2-E5E9-4240-AB73-4BF452DDA935}" destId="{6B908AFF-76D5-46EC-A4E2-C5DCAF9AA84D}" srcOrd="7" destOrd="0" presId="urn:microsoft.com/office/officeart/2005/8/layout/target1"/>
    <dgm:cxn modelId="{9C80EA3B-B5C4-4BEF-AE65-C7B8C362C071}" type="presParOf" srcId="{F241B6C2-E5E9-4240-AB73-4BF452DDA935}" destId="{550DB478-24BF-4F82-8A77-1B7D0236191D}" srcOrd="8" destOrd="0" presId="urn:microsoft.com/office/officeart/2005/8/layout/target1"/>
    <dgm:cxn modelId="{1F894F09-81CC-4CE8-A3F8-26B2B73FF789}" type="presParOf" srcId="{F241B6C2-E5E9-4240-AB73-4BF452DDA935}" destId="{935832EC-6E9F-4509-A0C5-9EC877C385D9}" srcOrd="9" destOrd="0" presId="urn:microsoft.com/office/officeart/2005/8/layout/target1"/>
    <dgm:cxn modelId="{4C1568D1-9E0D-4BB3-B013-46356BC9F685}" type="presParOf" srcId="{F241B6C2-E5E9-4240-AB73-4BF452DDA935}" destId="{2B1A1841-38DA-4FC5-AACD-8BD7B4FF1ABF}" srcOrd="10" destOrd="0" presId="urn:microsoft.com/office/officeart/2005/8/layout/target1"/>
    <dgm:cxn modelId="{7FC0A017-0A21-47E5-B0C3-82B422A2BD69}" type="presParOf" srcId="{F241B6C2-E5E9-4240-AB73-4BF452DDA935}" destId="{81A5D542-BBE2-415C-952A-561D14F5BF85}" srcOrd="11" destOrd="0" presId="urn:microsoft.com/office/officeart/2005/8/layout/target1"/>
    <dgm:cxn modelId="{62CF857C-9C41-4081-9269-8768E9055F78}" type="presParOf" srcId="{F241B6C2-E5E9-4240-AB73-4BF452DDA935}" destId="{4BD4F195-78D7-4C68-A06E-FD3AA721B9D6}" srcOrd="12" destOrd="0" presId="urn:microsoft.com/office/officeart/2005/8/layout/target1"/>
    <dgm:cxn modelId="{BBAD0228-4AAB-4035-ACB8-D140C1995036}" type="presParOf" srcId="{F241B6C2-E5E9-4240-AB73-4BF452DDA935}" destId="{28730514-2E1F-497D-B215-50E2D755CA35}" srcOrd="13" destOrd="0" presId="urn:microsoft.com/office/officeart/2005/8/layout/target1"/>
    <dgm:cxn modelId="{E731873C-C02A-44CC-8CE0-491B3A7B798A}" type="presParOf" srcId="{F241B6C2-E5E9-4240-AB73-4BF452DDA935}" destId="{F9B3D65E-A07A-407C-969D-8F942322D338}" srcOrd="14" destOrd="0" presId="urn:microsoft.com/office/officeart/2005/8/layout/target1"/>
    <dgm:cxn modelId="{31C35371-1D29-40BA-A662-20C392F051BD}" type="presParOf" srcId="{F241B6C2-E5E9-4240-AB73-4BF452DDA935}" destId="{66800597-AA4B-44DD-A2DE-619DAFBE6EA8}" srcOrd="15" destOrd="0" presId="urn:microsoft.com/office/officeart/2005/8/layout/target1"/>
    <dgm:cxn modelId="{B94892C6-F37A-4551-9193-C0F5D3220177}" type="presParOf" srcId="{F241B6C2-E5E9-4240-AB73-4BF452DDA935}" destId="{241AAD4C-ACB6-4B11-B8E1-F3C8072314AD}" srcOrd="16" destOrd="0" presId="urn:microsoft.com/office/officeart/2005/8/layout/target1"/>
    <dgm:cxn modelId="{7B348CC6-C1F0-4FD1-8DA3-6F8C48BD0B39}" type="presParOf" srcId="{F241B6C2-E5E9-4240-AB73-4BF452DDA935}" destId="{91EAF4E1-650A-45B5-966F-DBDC4BFF1004}" srcOrd="17" destOrd="0" presId="urn:microsoft.com/office/officeart/2005/8/layout/target1"/>
    <dgm:cxn modelId="{745B3053-C2E0-415F-B6D8-6971041BC3F4}" type="presParOf" srcId="{F241B6C2-E5E9-4240-AB73-4BF452DDA935}" destId="{30D40505-FCE1-4CD4-9059-DCD700A7F99F}" srcOrd="18" destOrd="0" presId="urn:microsoft.com/office/officeart/2005/8/layout/target1"/>
    <dgm:cxn modelId="{16FC3183-169F-43E8-B973-9A9D152B9245}" type="presParOf" srcId="{F241B6C2-E5E9-4240-AB73-4BF452DDA935}" destId="{4FC91436-7C7A-4622-BEEA-84A3FF4CD189}" srcOrd="19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1AAD4C-ACB6-4B11-B8E1-F3C8072314AD}">
      <dsp:nvSpPr>
        <dsp:cNvPr id="0" name=""/>
        <dsp:cNvSpPr/>
      </dsp:nvSpPr>
      <dsp:spPr>
        <a:xfrm>
          <a:off x="566736" y="1080249"/>
          <a:ext cx="3714750" cy="3714750"/>
        </a:xfrm>
        <a:prstGeom prst="ellipse">
          <a:avLst/>
        </a:prstGeom>
        <a:solidFill>
          <a:schemeClr val="accent2">
            <a:shade val="50000"/>
            <a:hueOff val="311962"/>
            <a:satOff val="-5470"/>
            <a:lumOff val="2024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D4F195-78D7-4C68-A06E-FD3AA721B9D6}">
      <dsp:nvSpPr>
        <dsp:cNvPr id="0" name=""/>
        <dsp:cNvSpPr/>
      </dsp:nvSpPr>
      <dsp:spPr>
        <a:xfrm>
          <a:off x="979383" y="1492896"/>
          <a:ext cx="2889456" cy="2889456"/>
        </a:xfrm>
        <a:prstGeom prst="ellipse">
          <a:avLst/>
        </a:prstGeom>
        <a:solidFill>
          <a:schemeClr val="accent2">
            <a:shade val="50000"/>
            <a:hueOff val="623924"/>
            <a:satOff val="-10939"/>
            <a:lumOff val="4048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0DB478-24BF-4F82-8A77-1B7D0236191D}">
      <dsp:nvSpPr>
        <dsp:cNvPr id="0" name=""/>
        <dsp:cNvSpPr/>
      </dsp:nvSpPr>
      <dsp:spPr>
        <a:xfrm>
          <a:off x="1392030" y="1905542"/>
          <a:ext cx="2064162" cy="2064162"/>
        </a:xfrm>
        <a:prstGeom prst="ellipse">
          <a:avLst/>
        </a:prstGeom>
        <a:solidFill>
          <a:schemeClr val="accent2">
            <a:shade val="50000"/>
            <a:hueOff val="623924"/>
            <a:satOff val="-10939"/>
            <a:lumOff val="4048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788299-275C-4F44-9853-8E938D1E26B5}">
      <dsp:nvSpPr>
        <dsp:cNvPr id="0" name=""/>
        <dsp:cNvSpPr/>
      </dsp:nvSpPr>
      <dsp:spPr>
        <a:xfrm>
          <a:off x="1804986" y="2318499"/>
          <a:ext cx="1238250" cy="1238250"/>
        </a:xfrm>
        <a:prstGeom prst="ellipse">
          <a:avLst/>
        </a:prstGeom>
        <a:solidFill>
          <a:schemeClr val="accent2">
            <a:shade val="50000"/>
            <a:hueOff val="311962"/>
            <a:satOff val="-5470"/>
            <a:lumOff val="2024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EBA99F-658B-4630-BA99-54A8C5EA68FC}">
      <dsp:nvSpPr>
        <dsp:cNvPr id="0" name=""/>
        <dsp:cNvSpPr/>
      </dsp:nvSpPr>
      <dsp:spPr>
        <a:xfrm>
          <a:off x="2217633" y="2731146"/>
          <a:ext cx="412956" cy="412956"/>
        </a:xfrm>
        <a:prstGeom prst="ellipse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EEC8A9-6320-4241-9EBA-D08823A235AE}">
      <dsp:nvSpPr>
        <dsp:cNvPr id="0" name=""/>
        <dsp:cNvSpPr/>
      </dsp:nvSpPr>
      <dsp:spPr>
        <a:xfrm>
          <a:off x="4943470" y="158000"/>
          <a:ext cx="2447927" cy="655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marL="0" marR="0" lvl="0" indent="0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chemeClr val="folHlink"/>
            </a:buClr>
            <a:buSzPct val="60000"/>
            <a:buFont typeface="Wingdings" pitchFamily="2" charset="2"/>
            <a:buNone/>
            <a:tabLst/>
          </a:pPr>
          <a:r>
            <a:rPr kumimoji="0" lang="en-US" sz="1600" b="0" i="0" u="none" strike="noStrike" kern="1200" cap="none" normalizeH="0" baseline="0" dirty="0" smtClean="0">
              <a:ln/>
              <a:effectLst/>
              <a:latin typeface="Arial" charset="0"/>
            </a:rPr>
            <a:t>Individuals</a:t>
          </a:r>
        </a:p>
      </dsp:txBody>
      <dsp:txXfrm>
        <a:off x="4943470" y="158000"/>
        <a:ext cx="2447927" cy="655777"/>
      </dsp:txXfrm>
    </dsp:sp>
    <dsp:sp modelId="{5ECF3782-46C4-4FB3-B7DE-56FCE0506A0A}">
      <dsp:nvSpPr>
        <dsp:cNvPr id="0" name=""/>
        <dsp:cNvSpPr/>
      </dsp:nvSpPr>
      <dsp:spPr>
        <a:xfrm>
          <a:off x="4436268" y="485889"/>
          <a:ext cx="464343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E52E09-9841-497B-A412-347E3E8C33FE}">
      <dsp:nvSpPr>
        <dsp:cNvPr id="0" name=""/>
        <dsp:cNvSpPr/>
      </dsp:nvSpPr>
      <dsp:spPr>
        <a:xfrm rot="5400000">
          <a:off x="2202774" y="707226"/>
          <a:ext cx="2451735" cy="200906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524397-8E77-44EA-8436-BC6DDC7BF7B8}">
      <dsp:nvSpPr>
        <dsp:cNvPr id="0" name=""/>
        <dsp:cNvSpPr/>
      </dsp:nvSpPr>
      <dsp:spPr>
        <a:xfrm>
          <a:off x="4905376" y="851420"/>
          <a:ext cx="2447927" cy="655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marL="0" marR="0" lvl="0" indent="0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chemeClr val="folHlink"/>
            </a:buClr>
            <a:buSzPct val="60000"/>
            <a:buFont typeface="Wingdings" pitchFamily="2" charset="2"/>
            <a:buNone/>
            <a:tabLst/>
          </a:pPr>
          <a:r>
            <a:rPr kumimoji="0" lang="en-US" sz="1600" b="0" i="0" u="none" strike="noStrike" kern="1200" cap="none" normalizeH="0" baseline="0" dirty="0" smtClean="0">
              <a:ln/>
              <a:effectLst/>
              <a:latin typeface="Arial" charset="0"/>
            </a:rPr>
            <a:t>Microsystems: </a:t>
          </a:r>
          <a:r>
            <a:rPr kumimoji="0" lang="en-US" sz="1600" b="0" i="0" u="none" strike="noStrike" kern="1200" cap="none" normalizeH="0" baseline="0" dirty="0" err="1" smtClean="0">
              <a:ln/>
              <a:effectLst/>
              <a:latin typeface="Arial" charset="0"/>
            </a:rPr>
            <a:t>familes</a:t>
          </a:r>
          <a:r>
            <a:rPr kumimoji="0" lang="en-US" sz="1600" b="0" i="0" u="none" strike="noStrike" kern="1200" cap="none" normalizeH="0" baseline="0" dirty="0" smtClean="0">
              <a:ln/>
              <a:effectLst/>
              <a:latin typeface="Arial" charset="0"/>
            </a:rPr>
            <a:t>, classrooms, workgroups, friendships.</a:t>
          </a:r>
        </a:p>
      </dsp:txBody>
      <dsp:txXfrm>
        <a:off x="4905376" y="851420"/>
        <a:ext cx="2447927" cy="655777"/>
      </dsp:txXfrm>
    </dsp:sp>
    <dsp:sp modelId="{9530C56F-5BDB-4C69-A7FB-8D4D7723C93A}">
      <dsp:nvSpPr>
        <dsp:cNvPr id="0" name=""/>
        <dsp:cNvSpPr/>
      </dsp:nvSpPr>
      <dsp:spPr>
        <a:xfrm>
          <a:off x="4436268" y="1179309"/>
          <a:ext cx="464343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908AFF-76D5-46EC-A4E2-C5DCAF9AA84D}">
      <dsp:nvSpPr>
        <dsp:cNvPr id="0" name=""/>
        <dsp:cNvSpPr/>
      </dsp:nvSpPr>
      <dsp:spPr>
        <a:xfrm rot="5400000">
          <a:off x="2563043" y="1347958"/>
          <a:ext cx="2041378" cy="1702593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5832EC-6E9F-4509-A0C5-9EC877C385D9}">
      <dsp:nvSpPr>
        <dsp:cNvPr id="0" name=""/>
        <dsp:cNvSpPr/>
      </dsp:nvSpPr>
      <dsp:spPr>
        <a:xfrm>
          <a:off x="4943489" y="1544840"/>
          <a:ext cx="2447927" cy="655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marL="0" marR="0" lvl="0" indent="0" algn="l" defTabSz="914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0"/>
            </a:spcAft>
            <a:buClr>
              <a:schemeClr val="folHlink"/>
            </a:buClr>
            <a:buSzPct val="60000"/>
            <a:buFont typeface="Wingdings" pitchFamily="2" charset="2"/>
            <a:buNone/>
            <a:tabLst/>
          </a:pPr>
          <a:r>
            <a:rPr kumimoji="0" lang="en-US" sz="1600" b="0" i="0" u="none" strike="noStrike" kern="1200" cap="none" normalizeH="0" baseline="0" dirty="0" smtClean="0">
              <a:ln/>
              <a:effectLst/>
              <a:latin typeface="Arial" charset="0"/>
            </a:rPr>
            <a:t>Organizations: schools, religious congregations.</a:t>
          </a: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sz="1600" b="0" i="0" u="none" strike="noStrike" kern="1200" cap="none" normalizeH="0" baseline="0" dirty="0" smtClean="0">
            <a:ln/>
            <a:effectLst/>
            <a:latin typeface="Arial" charset="0"/>
          </a:endParaRPr>
        </a:p>
      </dsp:txBody>
      <dsp:txXfrm>
        <a:off x="4943489" y="1544840"/>
        <a:ext cx="2447927" cy="655777"/>
      </dsp:txXfrm>
    </dsp:sp>
    <dsp:sp modelId="{2B1A1841-38DA-4FC5-AACD-8BD7B4FF1ABF}">
      <dsp:nvSpPr>
        <dsp:cNvPr id="0" name=""/>
        <dsp:cNvSpPr/>
      </dsp:nvSpPr>
      <dsp:spPr>
        <a:xfrm>
          <a:off x="4436268" y="1872729"/>
          <a:ext cx="464343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A5D542-BBE2-415C-952A-561D14F5BF85}">
      <dsp:nvSpPr>
        <dsp:cNvPr id="0" name=""/>
        <dsp:cNvSpPr/>
      </dsp:nvSpPr>
      <dsp:spPr>
        <a:xfrm rot="5400000">
          <a:off x="2916316" y="1962502"/>
          <a:ext cx="1609725" cy="1430178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730514-2E1F-497D-B215-50E2D755CA35}">
      <dsp:nvSpPr>
        <dsp:cNvPr id="0" name=""/>
        <dsp:cNvSpPr/>
      </dsp:nvSpPr>
      <dsp:spPr>
        <a:xfrm>
          <a:off x="4943489" y="2171955"/>
          <a:ext cx="2447927" cy="655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marR="0" lvl="0" algn="l" defTabSz="7112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chemeClr val="folHlink"/>
            </a:buClr>
            <a:buSzPct val="60000"/>
            <a:buFont typeface="Wingdings" pitchFamily="2" charset="2"/>
            <a:tabLst/>
          </a:pPr>
          <a:r>
            <a:rPr kumimoji="0" lang="en-US" sz="1600" b="0" i="0" u="none" strike="noStrike" kern="1200" cap="none" normalizeH="0" baseline="0" dirty="0" smtClean="0">
              <a:ln/>
              <a:effectLst/>
              <a:latin typeface="Arial" charset="0"/>
            </a:rPr>
            <a:t>Localities: </a:t>
          </a:r>
          <a:r>
            <a:rPr kumimoji="0" lang="en-US" sz="1600" b="0" i="0" u="none" strike="noStrike" kern="1200" cap="none" normalizeH="0" baseline="0" dirty="0" err="1" smtClean="0">
              <a:ln/>
              <a:effectLst/>
              <a:latin typeface="Arial" charset="0"/>
            </a:rPr>
            <a:t>Neighbourhood</a:t>
          </a:r>
          <a:r>
            <a:rPr kumimoji="0" lang="en-US" sz="1600" b="0" i="0" u="none" strike="noStrike" kern="1200" cap="none" normalizeH="0" baseline="0" dirty="0" smtClean="0">
              <a:ln/>
              <a:effectLst/>
              <a:latin typeface="Arial" charset="0"/>
            </a:rPr>
            <a:t>, towns, cities, rural areas.</a:t>
          </a:r>
        </a:p>
      </dsp:txBody>
      <dsp:txXfrm>
        <a:off x="4943489" y="2171955"/>
        <a:ext cx="2447927" cy="655777"/>
      </dsp:txXfrm>
    </dsp:sp>
    <dsp:sp modelId="{F9B3D65E-A07A-407C-969D-8F942322D338}">
      <dsp:nvSpPr>
        <dsp:cNvPr id="0" name=""/>
        <dsp:cNvSpPr/>
      </dsp:nvSpPr>
      <dsp:spPr>
        <a:xfrm>
          <a:off x="4436268" y="2551290"/>
          <a:ext cx="464343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800597-AA4B-44DD-A2DE-619DAFBE6EA8}">
      <dsp:nvSpPr>
        <dsp:cNvPr id="0" name=""/>
        <dsp:cNvSpPr/>
      </dsp:nvSpPr>
      <dsp:spPr>
        <a:xfrm rot="5400000">
          <a:off x="3267979" y="2611345"/>
          <a:ext cx="1228344" cy="1108233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EAF4E1-650A-45B5-966F-DBDC4BFF1004}">
      <dsp:nvSpPr>
        <dsp:cNvPr id="0" name=""/>
        <dsp:cNvSpPr/>
      </dsp:nvSpPr>
      <dsp:spPr>
        <a:xfrm>
          <a:off x="4943470" y="3001823"/>
          <a:ext cx="2447927" cy="655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marR="0" lvl="0" algn="l" defTabSz="7112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chemeClr val="folHlink"/>
            </a:buClr>
            <a:buSzPct val="60000"/>
            <a:buFont typeface="Wingdings" pitchFamily="2" charset="2"/>
            <a:tabLst/>
          </a:pPr>
          <a:r>
            <a:rPr kumimoji="0" lang="en-US" sz="1600" b="0" i="0" u="none" strike="noStrike" kern="1200" cap="none" normalizeH="0" baseline="0" dirty="0" err="1" smtClean="0">
              <a:ln/>
              <a:effectLst/>
              <a:latin typeface="Arial" charset="0"/>
            </a:rPr>
            <a:t>Macrosystems</a:t>
          </a:r>
          <a:r>
            <a:rPr kumimoji="0" lang="en-US" sz="1600" b="0" i="0" u="none" strike="noStrike" kern="1200" cap="none" normalizeH="0" baseline="0" dirty="0" smtClean="0">
              <a:ln/>
              <a:effectLst/>
              <a:latin typeface="Arial" charset="0"/>
            </a:rPr>
            <a:t>: Governments, cultures, societies </a:t>
          </a:r>
        </a:p>
        <a:p>
          <a:pPr marR="0" lvl="0" algn="l" defTabSz="711200" rtl="0" eaLnBrk="0" fontAlgn="base" latinLnBrk="0" hangingPunct="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</a:pPr>
          <a:endParaRPr kumimoji="0" lang="en-US" sz="1000" b="0" i="0" u="none" strike="noStrike" kern="1200" cap="none" normalizeH="0" baseline="0" dirty="0" smtClean="0">
            <a:ln/>
            <a:effectLst/>
            <a:latin typeface="Arial" charset="0"/>
          </a:endParaRPr>
        </a:p>
      </dsp:txBody>
      <dsp:txXfrm>
        <a:off x="4943470" y="3001823"/>
        <a:ext cx="2447927" cy="655777"/>
      </dsp:txXfrm>
    </dsp:sp>
    <dsp:sp modelId="{30D40505-FCE1-4CD4-9059-DCD700A7F99F}">
      <dsp:nvSpPr>
        <dsp:cNvPr id="0" name=""/>
        <dsp:cNvSpPr/>
      </dsp:nvSpPr>
      <dsp:spPr>
        <a:xfrm>
          <a:off x="4436268" y="3210039"/>
          <a:ext cx="464343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C91436-7C7A-4622-BEEA-84A3FF4CD189}">
      <dsp:nvSpPr>
        <dsp:cNvPr id="0" name=""/>
        <dsp:cNvSpPr/>
      </dsp:nvSpPr>
      <dsp:spPr>
        <a:xfrm rot="5400000">
          <a:off x="3600449" y="3240995"/>
          <a:ext cx="866775" cy="804862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1488B-613A-45F5-A86E-8B71AD0C641C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F88E-67BE-4770-BC3D-D6E9E04AD1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1488B-613A-45F5-A86E-8B71AD0C641C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F88E-67BE-4770-BC3D-D6E9E04AD1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1488B-613A-45F5-A86E-8B71AD0C641C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F88E-67BE-4770-BC3D-D6E9E04AD1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CE70D-2ECC-40F6-8741-332DE4A755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17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1488B-613A-45F5-A86E-8B71AD0C641C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F88E-67BE-4770-BC3D-D6E9E04AD1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1488B-613A-45F5-A86E-8B71AD0C641C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F88E-67BE-4770-BC3D-D6E9E04AD1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1488B-613A-45F5-A86E-8B71AD0C641C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F88E-67BE-4770-BC3D-D6E9E04AD1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1488B-613A-45F5-A86E-8B71AD0C641C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F88E-67BE-4770-BC3D-D6E9E04AD1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1488B-613A-45F5-A86E-8B71AD0C641C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F88E-67BE-4770-BC3D-D6E9E04AD1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1488B-613A-45F5-A86E-8B71AD0C641C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F88E-67BE-4770-BC3D-D6E9E04AD1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1488B-613A-45F5-A86E-8B71AD0C641C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F88E-67BE-4770-BC3D-D6E9E04AD1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1488B-613A-45F5-A86E-8B71AD0C641C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F88E-67BE-4770-BC3D-D6E9E04AD173}" type="slidenum">
              <a:rPr lang="en-US" smtClean="0"/>
              <a:t>‹#›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1C1488B-613A-45F5-A86E-8B71AD0C641C}" type="datetimeFigureOut">
              <a:rPr lang="en-US" smtClean="0"/>
              <a:t>7/22/2013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1BAF88E-67BE-4770-BC3D-D6E9E04AD17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pedr.com/vol42/024-ICKCS2012-K10014.pdf" TargetMode="External"/><Relationship Id="rId2" Type="http://schemas.openxmlformats.org/officeDocument/2006/relationships/hyperlink" Target="http://psyc4260.yolasite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209800"/>
            <a:ext cx="711718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INTRODUCING COMMUNITY </a:t>
            </a:r>
            <a:r>
              <a:rPr lang="en-US" dirty="0" smtClean="0"/>
              <a:t>PSYCHOLOGY (CP)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429000"/>
            <a:ext cx="7117180" cy="861420"/>
          </a:xfrm>
        </p:spPr>
        <p:txBody>
          <a:bodyPr/>
          <a:lstStyle/>
          <a:p>
            <a:r>
              <a:rPr lang="en-US" dirty="0" smtClean="0"/>
              <a:t>WEEK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029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u="sng" dirty="0" err="1" smtClean="0"/>
              <a:t>Bronfenbrenner</a:t>
            </a:r>
            <a:r>
              <a:rPr lang="en-US" b="1" u="sng" dirty="0" smtClean="0"/>
              <a:t> (1996)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94626587"/>
              </p:ext>
            </p:extLst>
          </p:nvPr>
        </p:nvGraphicFramePr>
        <p:xfrm>
          <a:off x="838200" y="1447800"/>
          <a:ext cx="76200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62" name="AutoShape 14"/>
          <p:cNvSpPr>
            <a:spLocks noChangeArrowheads="1"/>
          </p:cNvSpPr>
          <p:nvPr/>
        </p:nvSpPr>
        <p:spPr bwMode="auto">
          <a:xfrm>
            <a:off x="3092924" y="4169229"/>
            <a:ext cx="228600" cy="381000"/>
          </a:xfrm>
          <a:prstGeom prst="smileyFace">
            <a:avLst>
              <a:gd name="adj" fmla="val 4653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914366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Levels of Intervention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09443" y="1447800"/>
            <a:ext cx="7125112" cy="4051437"/>
          </a:xfrm>
        </p:spPr>
        <p:txBody>
          <a:bodyPr>
            <a:normAutofit/>
          </a:bodyPr>
          <a:lstStyle/>
          <a:p>
            <a:r>
              <a:rPr lang="en-US" dirty="0" smtClean="0"/>
              <a:t>What to change?</a:t>
            </a:r>
          </a:p>
          <a:p>
            <a:r>
              <a:rPr lang="en-US" dirty="0" smtClean="0"/>
              <a:t>How to change?</a:t>
            </a:r>
          </a:p>
          <a:p>
            <a:r>
              <a:rPr lang="en-US" dirty="0" smtClean="0"/>
              <a:t>Mediating structures: </a:t>
            </a:r>
          </a:p>
          <a:p>
            <a:pPr lvl="1"/>
            <a:r>
              <a:rPr lang="en-US" sz="1800" dirty="0" smtClean="0"/>
              <a:t>Society can exert stressful conditions on individuals. </a:t>
            </a:r>
          </a:p>
          <a:p>
            <a:pPr lvl="1"/>
            <a:r>
              <a:rPr lang="en-US" sz="1800" dirty="0" smtClean="0"/>
              <a:t>Focuses on settings that can assist individuals coping with these stressors.</a:t>
            </a:r>
          </a:p>
          <a:p>
            <a:pPr lvl="2"/>
            <a:r>
              <a:rPr lang="en-US" sz="1800" dirty="0" smtClean="0"/>
              <a:t>Organizations (e.g., schools or mutual help group).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570356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Debriefing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1143000"/>
            <a:ext cx="7125112" cy="4051437"/>
          </a:xfrm>
        </p:spPr>
        <p:txBody>
          <a:bodyPr/>
          <a:lstStyle/>
          <a:p>
            <a:r>
              <a:rPr lang="en-US" dirty="0" smtClean="0"/>
              <a:t>CP concerns the relationships of individuals with communities and societies.</a:t>
            </a:r>
          </a:p>
          <a:p>
            <a:r>
              <a:rPr lang="en-US" dirty="0" smtClean="0"/>
              <a:t>It is different from other applied psychology in terms of levels of analysis, problem definition, role of professionals, and focus of intervention. </a:t>
            </a:r>
          </a:p>
          <a:p>
            <a:r>
              <a:rPr lang="en-US" dirty="0" smtClean="0"/>
              <a:t>By integrating research with action, it seeks to understand and enhance quality of life for individuals, communities, and societies.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861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Class 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914400"/>
            <a:ext cx="7125112" cy="405143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Please refer to </a:t>
            </a:r>
            <a:r>
              <a:rPr lang="en-US" dirty="0">
                <a:hlinkClick r:id="rId2"/>
              </a:rPr>
              <a:t>http://psyc4260.yolasite.com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for notes:</a:t>
            </a:r>
          </a:p>
          <a:p>
            <a:r>
              <a:rPr lang="fi-FI" dirty="0" smtClean="0"/>
              <a:t>Ali, R., Jamoul, L., </a:t>
            </a:r>
            <a:r>
              <a:rPr lang="fi-FI" dirty="0"/>
              <a:t>&amp; </a:t>
            </a:r>
            <a:r>
              <a:rPr lang="fi-FI" dirty="0" smtClean="0"/>
              <a:t>Vali, Y. (2012). </a:t>
            </a:r>
            <a:r>
              <a:rPr lang="en-US" dirty="0" smtClean="0"/>
              <a:t>A </a:t>
            </a:r>
            <a:r>
              <a:rPr lang="en-US" dirty="0"/>
              <a:t>New Covenant of </a:t>
            </a:r>
            <a:r>
              <a:rPr lang="en-US" dirty="0" smtClean="0"/>
              <a:t>Virtue: Islam and Community </a:t>
            </a:r>
            <a:r>
              <a:rPr lang="en-US" dirty="0" err="1" smtClean="0"/>
              <a:t>Organising</a:t>
            </a:r>
            <a:r>
              <a:rPr lang="en-US" dirty="0" smtClean="0"/>
              <a:t>. </a:t>
            </a:r>
            <a:r>
              <a:rPr lang="en-US" dirty="0"/>
              <a:t>Cavell Street, London</a:t>
            </a:r>
            <a:endParaRPr lang="en-US" dirty="0" smtClean="0"/>
          </a:p>
          <a:p>
            <a:r>
              <a:rPr lang="en-US" dirty="0"/>
              <a:t>Integration of Multicultural </a:t>
            </a:r>
            <a:r>
              <a:rPr lang="en-US" dirty="0" smtClean="0"/>
              <a:t>Society</a:t>
            </a:r>
            <a:r>
              <a:rPr lang="en-US" dirty="0"/>
              <a:t>: Islamic </a:t>
            </a:r>
            <a:r>
              <a:rPr lang="en-US" dirty="0" smtClean="0"/>
              <a:t>Perspective Link: </a:t>
            </a:r>
            <a:r>
              <a:rPr lang="en-US" dirty="0">
                <a:hlinkClick r:id="rId3"/>
              </a:rPr>
              <a:t>http://www.ipedr.com/vol42/024-ICKCS2012-K10014.pdf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862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OUTCOMES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90600" y="1524000"/>
            <a:ext cx="7125112" cy="405143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By the end of this class, you should be able to:</a:t>
            </a:r>
          </a:p>
          <a:p>
            <a:pPr lvl="0"/>
            <a:r>
              <a:rPr lang="en-US" dirty="0" smtClean="0"/>
              <a:t>determine </a:t>
            </a:r>
            <a:r>
              <a:rPr lang="en-US" dirty="0"/>
              <a:t>the goals of CP </a:t>
            </a:r>
            <a:r>
              <a:rPr lang="en-US" dirty="0" smtClean="0"/>
              <a:t>and how different it is from other </a:t>
            </a:r>
            <a:r>
              <a:rPr lang="en-US" dirty="0"/>
              <a:t>psychological fields.</a:t>
            </a:r>
          </a:p>
          <a:p>
            <a:pPr lvl="0"/>
            <a:r>
              <a:rPr lang="en-US" dirty="0" smtClean="0"/>
              <a:t>recognize </a:t>
            </a:r>
            <a:r>
              <a:rPr lang="en-US" dirty="0"/>
              <a:t>the interaction among all levels in ecological perspective, and how these relationships contribute towards appropriate intervention in the community. </a:t>
            </a:r>
          </a:p>
          <a:p>
            <a:pPr lvl="0"/>
            <a:r>
              <a:rPr lang="en-US" dirty="0" smtClean="0"/>
              <a:t>understand </a:t>
            </a:r>
            <a:r>
              <a:rPr lang="en-US" dirty="0"/>
              <a:t>how values determine actions and research which will lead to </a:t>
            </a:r>
            <a:r>
              <a:rPr lang="en-US" dirty="0" smtClean="0"/>
              <a:t>promotion </a:t>
            </a:r>
            <a:r>
              <a:rPr lang="en-US" dirty="0"/>
              <a:t>of well-being.</a:t>
            </a:r>
          </a:p>
          <a:p>
            <a:r>
              <a:rPr lang="en-US" dirty="0" smtClean="0"/>
              <a:t>compare </a:t>
            </a:r>
            <a:r>
              <a:rPr lang="en-US" dirty="0"/>
              <a:t>and contrast between the Western and Islamic perspective of community.</a:t>
            </a:r>
          </a:p>
        </p:txBody>
      </p:sp>
    </p:spTree>
    <p:extLst>
      <p:ext uri="{BB962C8B-B14F-4D97-AF65-F5344CB8AC3E}">
        <p14:creationId xmlns:p14="http://schemas.microsoft.com/office/powerpoint/2010/main" val="2297023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851507"/>
            <a:ext cx="7125113" cy="924475"/>
          </a:xfrm>
        </p:spPr>
        <p:txBody>
          <a:bodyPr/>
          <a:lstStyle/>
          <a:p>
            <a:pPr algn="ctr"/>
            <a:r>
              <a:rPr lang="en-US" dirty="0" smtClean="0"/>
              <a:t>Issue of Homelessness: Malaysia</a:t>
            </a:r>
            <a:endParaRPr lang="en-US" dirty="0"/>
          </a:p>
        </p:txBody>
      </p:sp>
      <p:pic>
        <p:nvPicPr>
          <p:cNvPr id="2050" name="Picture 2" descr="https://encrypted-tbn2.gstatic.com/images?q=tbn:ANd9GcSjTHV1yYKiPmJ6ArR69l9YV7SSIMVuYHurMHUWS4mX8zkOOTg6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886200"/>
            <a:ext cx="3429000" cy="2568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mages.ookaboo.com/photo/s/HomelessKL_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9899" y="3886200"/>
            <a:ext cx="3424589" cy="2568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www.loyarburok.com/wp-content/uploads/2012/01/Homeless-K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257" y="304800"/>
            <a:ext cx="51816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143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Defining Features of CP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1066800"/>
            <a:ext cx="7125112" cy="4051437"/>
          </a:xfrm>
        </p:spPr>
        <p:txBody>
          <a:bodyPr/>
          <a:lstStyle/>
          <a:p>
            <a:r>
              <a:rPr lang="en-US" dirty="0" smtClean="0"/>
              <a:t>Definition: CP concerns the relationship of individuals with communities and societies. </a:t>
            </a:r>
          </a:p>
          <a:p>
            <a:r>
              <a:rPr lang="en-US" dirty="0" smtClean="0"/>
              <a:t>By integrating research, it seeks to understand and enhance quality of life for individuals, communities, and societies.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657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09516" cy="924475"/>
          </a:xfrm>
        </p:spPr>
        <p:txBody>
          <a:bodyPr/>
          <a:lstStyle/>
          <a:p>
            <a:r>
              <a:rPr lang="en-US" sz="2800" b="1" dirty="0" smtClean="0"/>
              <a:t>Comparing Community Psychology with applied psychology</a:t>
            </a:r>
            <a:endParaRPr lang="en-US" sz="28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3138"/>
            <a:ext cx="2418490" cy="576262"/>
          </a:xfrm>
        </p:spPr>
        <p:txBody>
          <a:bodyPr/>
          <a:lstStyle/>
          <a:p>
            <a:r>
              <a:rPr lang="en-US" dirty="0" smtClean="0"/>
              <a:t>Assumptions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2743200"/>
            <a:ext cx="2895599" cy="3471861"/>
          </a:xfrm>
        </p:spPr>
        <p:txBody>
          <a:bodyPr/>
          <a:lstStyle/>
          <a:p>
            <a:r>
              <a:rPr lang="en-US" sz="1600" dirty="0" smtClean="0"/>
              <a:t>Levels of Analysis</a:t>
            </a:r>
          </a:p>
          <a:p>
            <a:r>
              <a:rPr lang="en-US" sz="1600" dirty="0" smtClean="0"/>
              <a:t>Problem definition</a:t>
            </a:r>
          </a:p>
          <a:p>
            <a:endParaRPr lang="en-US" sz="1600" dirty="0"/>
          </a:p>
          <a:p>
            <a:endParaRPr lang="en-US" sz="1600" dirty="0" smtClean="0"/>
          </a:p>
          <a:p>
            <a:r>
              <a:rPr lang="en-US" sz="1600" dirty="0" smtClean="0"/>
              <a:t>Role of Professional</a:t>
            </a:r>
          </a:p>
          <a:p>
            <a:r>
              <a:rPr lang="en-US" sz="1600" dirty="0" smtClean="0"/>
              <a:t>Focus of Intervention</a:t>
            </a:r>
          </a:p>
          <a:p>
            <a:r>
              <a:rPr lang="en-US" sz="1600" dirty="0" smtClean="0"/>
              <a:t>Goals of Intervention </a:t>
            </a:r>
          </a:p>
          <a:p>
            <a:r>
              <a:rPr lang="en-US" sz="1600" dirty="0" smtClean="0"/>
              <a:t>Interdisciplinary Ties</a:t>
            </a:r>
            <a:endParaRPr lang="en-US" sz="1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1932" y="2243138"/>
            <a:ext cx="2414388" cy="576262"/>
          </a:xfrm>
        </p:spPr>
        <p:txBody>
          <a:bodyPr/>
          <a:lstStyle/>
          <a:p>
            <a:r>
              <a:rPr lang="en-US" dirty="0" smtClean="0"/>
              <a:t>Traditional Applied Psychology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71800" y="2776539"/>
            <a:ext cx="2819400" cy="3471861"/>
          </a:xfrm>
        </p:spPr>
        <p:txBody>
          <a:bodyPr>
            <a:normAutofit/>
          </a:bodyPr>
          <a:lstStyle/>
          <a:p>
            <a:r>
              <a:rPr lang="en-US" sz="1600" dirty="0" smtClean="0"/>
              <a:t>Intrapersonal</a:t>
            </a:r>
          </a:p>
          <a:p>
            <a:r>
              <a:rPr lang="en-US" sz="1600" dirty="0" smtClean="0"/>
              <a:t>Based on individualist philosophies that blame victims</a:t>
            </a:r>
          </a:p>
          <a:p>
            <a:r>
              <a:rPr lang="en-US" sz="1600" dirty="0" smtClean="0"/>
              <a:t>Expert </a:t>
            </a:r>
          </a:p>
          <a:p>
            <a:r>
              <a:rPr lang="en-US" sz="1600" dirty="0" smtClean="0"/>
              <a:t>Deficit/Problems </a:t>
            </a:r>
          </a:p>
          <a:p>
            <a:r>
              <a:rPr lang="en-US" sz="1600" dirty="0" smtClean="0"/>
              <a:t>Remedial (Late)</a:t>
            </a:r>
          </a:p>
          <a:p>
            <a:r>
              <a:rPr lang="en-US" sz="1600" dirty="0" smtClean="0"/>
              <a:t>Psychiatry/Clinical Social Work</a:t>
            </a:r>
            <a:endParaRPr lang="en-US" sz="1600" dirty="0"/>
          </a:p>
        </p:txBody>
      </p:sp>
      <p:sp>
        <p:nvSpPr>
          <p:cNvPr id="7" name="Text Placeholder 4"/>
          <p:cNvSpPr txBox="1">
            <a:spLocks/>
          </p:cNvSpPr>
          <p:nvPr/>
        </p:nvSpPr>
        <p:spPr>
          <a:xfrm>
            <a:off x="6329959" y="2243138"/>
            <a:ext cx="2414388" cy="5762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None/>
              <a:defRPr sz="24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Community Psychology</a:t>
            </a:r>
            <a:endParaRPr lang="en-US" dirty="0"/>
          </a:p>
        </p:txBody>
      </p:sp>
      <p:sp>
        <p:nvSpPr>
          <p:cNvPr id="8" name="Content Placeholder 5"/>
          <p:cNvSpPr txBox="1">
            <a:spLocks/>
          </p:cNvSpPr>
          <p:nvPr/>
        </p:nvSpPr>
        <p:spPr>
          <a:xfrm>
            <a:off x="6019801" y="2743200"/>
            <a:ext cx="3124200" cy="3471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Char char="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SzPct val="101000"/>
              <a:buFont typeface="Courier New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Courier New" pitchFamily="49" charset="0"/>
              <a:buChar char="o"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Ecological </a:t>
            </a:r>
          </a:p>
          <a:p>
            <a:r>
              <a:rPr lang="en-US" sz="1600" dirty="0" smtClean="0"/>
              <a:t>Problems are reframed in terms of social context and cultural diversity.</a:t>
            </a:r>
          </a:p>
          <a:p>
            <a:r>
              <a:rPr lang="en-US" sz="1600" dirty="0" smtClean="0"/>
              <a:t>Research Collaborator</a:t>
            </a:r>
          </a:p>
          <a:p>
            <a:r>
              <a:rPr lang="en-US" sz="1600" dirty="0" smtClean="0"/>
              <a:t>Competence/Strength</a:t>
            </a:r>
          </a:p>
          <a:p>
            <a:r>
              <a:rPr lang="en-US" sz="1600" dirty="0" smtClean="0"/>
              <a:t>Prevention (Early)</a:t>
            </a:r>
          </a:p>
          <a:p>
            <a:r>
              <a:rPr lang="en-US" sz="1600" dirty="0" smtClean="0"/>
              <a:t>Law, social work, political science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69316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533400"/>
            <a:ext cx="7924800" cy="924475"/>
          </a:xfrm>
        </p:spPr>
        <p:txBody>
          <a:bodyPr/>
          <a:lstStyle/>
          <a:p>
            <a:r>
              <a:rPr lang="en-US" b="1" dirty="0" smtClean="0"/>
              <a:t>The persons, context &amp; change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Context minimization error: ignoring the importance of contexts in an individual’s life. </a:t>
            </a:r>
          </a:p>
          <a:p>
            <a:pPr lvl="1"/>
            <a:r>
              <a:rPr lang="en-US" dirty="0" smtClean="0"/>
              <a:t>Lead to flawed psychological theories and research findings.</a:t>
            </a:r>
          </a:p>
          <a:p>
            <a:pPr lvl="1"/>
            <a:r>
              <a:rPr lang="en-US" dirty="0" smtClean="0"/>
              <a:t>Lead to failure in therapy interventions (i.e., homeless people).  </a:t>
            </a:r>
          </a:p>
          <a:p>
            <a:r>
              <a:rPr lang="en-US" dirty="0" smtClean="0"/>
              <a:t>Context: the encapsulating environments within which an individual lives </a:t>
            </a:r>
          </a:p>
          <a:p>
            <a:pPr lvl="1"/>
            <a:r>
              <a:rPr lang="en-US" dirty="0" smtClean="0"/>
              <a:t>i.e., family, friendship network, </a:t>
            </a:r>
            <a:r>
              <a:rPr lang="en-US" dirty="0" err="1" smtClean="0"/>
              <a:t>neighbourhood</a:t>
            </a:r>
            <a:r>
              <a:rPr lang="en-US" dirty="0" smtClean="0"/>
              <a:t>, workplace</a:t>
            </a:r>
          </a:p>
          <a:p>
            <a:pPr lvl="1"/>
            <a:r>
              <a:rPr lang="en-US" dirty="0" smtClean="0"/>
              <a:t>Make up the structural forces that shape the lives of individuals.</a:t>
            </a:r>
          </a:p>
          <a:p>
            <a:r>
              <a:rPr lang="en-US" dirty="0" smtClean="0"/>
              <a:t>CP is about the relationships of persons and contexts.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304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8458200" cy="924475"/>
          </a:xfrm>
        </p:spPr>
        <p:txBody>
          <a:bodyPr/>
          <a:lstStyle/>
          <a:p>
            <a:r>
              <a:rPr lang="en-US" sz="2800" b="1" dirty="0" smtClean="0"/>
              <a:t>The work of a Community Psychologist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753557" cy="4051437"/>
          </a:xfrm>
        </p:spPr>
        <p:txBody>
          <a:bodyPr/>
          <a:lstStyle/>
          <a:p>
            <a:r>
              <a:rPr lang="en-US" dirty="0" smtClean="0"/>
              <a:t>Helping beyond the traditional psychotherapy to promote wellness;</a:t>
            </a:r>
          </a:p>
          <a:p>
            <a:r>
              <a:rPr lang="en-US" dirty="0" smtClean="0"/>
              <a:t>Engage in action oriented research to develop, implement and evaluate programs;</a:t>
            </a:r>
          </a:p>
          <a:p>
            <a:r>
              <a:rPr lang="en-US" dirty="0" smtClean="0"/>
              <a:t>Build collaborative relationships with community members, groups, and organizations to solve social problems; and</a:t>
            </a:r>
          </a:p>
          <a:p>
            <a:r>
              <a:rPr lang="en-US" dirty="0" smtClean="0"/>
              <a:t>Work as educators, professors, program directors, consultants, and researchers to promote mental health and community well-being.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323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Ecological Levels of Analysis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990600"/>
            <a:ext cx="7125112" cy="4051437"/>
          </a:xfrm>
        </p:spPr>
        <p:txBody>
          <a:bodyPr>
            <a:normAutofit/>
          </a:bodyPr>
          <a:lstStyle/>
          <a:p>
            <a:r>
              <a:rPr lang="en-US" dirty="0" smtClean="0"/>
              <a:t>Ecological levels in CP are used: </a:t>
            </a:r>
          </a:p>
          <a:p>
            <a:pPr lvl="1"/>
            <a:r>
              <a:rPr lang="en-US" sz="1800" dirty="0"/>
              <a:t>to clarify different </a:t>
            </a:r>
            <a:r>
              <a:rPr lang="en-US" sz="1800" dirty="0" smtClean="0"/>
              <a:t>values, goals, and strategies for intervention;</a:t>
            </a:r>
          </a:p>
          <a:p>
            <a:pPr lvl="1"/>
            <a:r>
              <a:rPr lang="en-US" sz="1800" dirty="0" smtClean="0"/>
              <a:t>to focus on the interactions between system; and</a:t>
            </a:r>
          </a:p>
          <a:p>
            <a:pPr lvl="1"/>
            <a:r>
              <a:rPr lang="en-US" sz="1800" dirty="0" smtClean="0"/>
              <a:t>to clarify how a single event or problem has multiple causes (i.e., homelessness)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495980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75724"/>
            <a:ext cx="7125113" cy="924475"/>
          </a:xfrm>
        </p:spPr>
        <p:txBody>
          <a:bodyPr/>
          <a:lstStyle/>
          <a:p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Discussion </a:t>
            </a:r>
            <a:endParaRPr lang="en-US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914398" y="1981200"/>
            <a:ext cx="7848602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dirty="0" smtClean="0"/>
              <a:t>What is </a:t>
            </a:r>
            <a:r>
              <a:rPr lang="en-US" sz="2400" dirty="0" err="1" smtClean="0"/>
              <a:t>Bronfenbrenner’s</a:t>
            </a:r>
            <a:r>
              <a:rPr lang="en-US" sz="2400" dirty="0" smtClean="0"/>
              <a:t> ecological theory? </a:t>
            </a:r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276142" y="3266525"/>
            <a:ext cx="7486858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Summarize </a:t>
            </a:r>
            <a:r>
              <a:rPr lang="en-US" sz="2400" dirty="0"/>
              <a:t>the theory.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Discuss </a:t>
            </a:r>
            <a:r>
              <a:rPr lang="en-US" sz="2400" dirty="0"/>
              <a:t>the strengths and weaknesses of the theory.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0666895"/>
      </p:ext>
    </p:extLst>
  </p:cSld>
  <p:clrMapOvr>
    <a:masterClrMapping/>
  </p:clrMapOvr>
</p:sld>
</file>

<file path=ppt/theme/theme1.xml><?xml version="1.0" encoding="utf-8"?>
<a:theme xmlns:a="http://schemas.openxmlformats.org/drawingml/2006/main" name="Spring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TC102455596[[fn=Spring]]</Template>
  <TotalTime>569</TotalTime>
  <Words>621</Words>
  <Application>Microsoft Office PowerPoint</Application>
  <PresentationFormat>On-screen Show (4:3)</PresentationFormat>
  <Paragraphs>79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Spring</vt:lpstr>
      <vt:lpstr>INTRODUCING COMMUNITY PSYCHOLOGY (CP) </vt:lpstr>
      <vt:lpstr>LEARNING OUTCOMES</vt:lpstr>
      <vt:lpstr>Issue of Homelessness: Malaysia</vt:lpstr>
      <vt:lpstr>The Defining Features of CP</vt:lpstr>
      <vt:lpstr>Comparing Community Psychology with applied psychology</vt:lpstr>
      <vt:lpstr>The persons, context &amp; change</vt:lpstr>
      <vt:lpstr>The work of a Community Psychologist</vt:lpstr>
      <vt:lpstr>Ecological Levels of Analysis</vt:lpstr>
      <vt:lpstr>Discussion </vt:lpstr>
      <vt:lpstr>Bronfenbrenner (1996)</vt:lpstr>
      <vt:lpstr>Levels of Intervention</vt:lpstr>
      <vt:lpstr>Debriefing </vt:lpstr>
      <vt:lpstr>Next Class Reading</vt:lpstr>
    </vt:vector>
  </TitlesOfParts>
  <Company>International Islamic University Malaysia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INTRODUCING COMMUNITY PSYCHOLOGY </dc:title>
  <dc:creator>test</dc:creator>
  <cp:lastModifiedBy>test</cp:lastModifiedBy>
  <cp:revision>28</cp:revision>
  <dcterms:created xsi:type="dcterms:W3CDTF">2013-07-09T06:20:54Z</dcterms:created>
  <dcterms:modified xsi:type="dcterms:W3CDTF">2013-07-22T02:48:19Z</dcterms:modified>
</cp:coreProperties>
</file>