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5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E758-FE33-43B5-BF2E-22E1E1A82457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2AACE-C532-45D7-A278-2DBE5871E8A2}" type="slidenum">
              <a:rPr lang="en-US" smtClean="0"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E758-FE33-43B5-BF2E-22E1E1A82457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2AACE-C532-45D7-A278-2DBE5871E8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E758-FE33-43B5-BF2E-22E1E1A82457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2AACE-C532-45D7-A278-2DBE5871E8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E758-FE33-43B5-BF2E-22E1E1A82457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2AACE-C532-45D7-A278-2DBE5871E8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E758-FE33-43B5-BF2E-22E1E1A82457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2AACE-C532-45D7-A278-2DBE5871E8A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E758-FE33-43B5-BF2E-22E1E1A82457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2AACE-C532-45D7-A278-2DBE5871E8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E758-FE33-43B5-BF2E-22E1E1A82457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2AACE-C532-45D7-A278-2DBE5871E8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E758-FE33-43B5-BF2E-22E1E1A82457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2AACE-C532-45D7-A278-2DBE5871E8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E758-FE33-43B5-BF2E-22E1E1A82457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2AACE-C532-45D7-A278-2DBE5871E8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E758-FE33-43B5-BF2E-22E1E1A82457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2AACE-C532-45D7-A278-2DBE5871E8A2}" type="slidenum">
              <a:rPr lang="en-US" smtClean="0"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E758-FE33-43B5-BF2E-22E1E1A82457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2AACE-C532-45D7-A278-2DBE5871E8A2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3FCE758-FE33-43B5-BF2E-22E1E1A82457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852AACE-C532-45D7-A278-2DBE5871E8A2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Introducing Community </a:t>
            </a:r>
            <a:r>
              <a:rPr lang="en-US" dirty="0" smtClean="0"/>
              <a:t>Psychology</a:t>
            </a:r>
            <a:br>
              <a:rPr lang="en-US" dirty="0" smtClean="0"/>
            </a:br>
            <a:r>
              <a:rPr lang="en-US" dirty="0" smtClean="0"/>
              <a:t>(Lecture 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03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05000"/>
            <a:ext cx="7125112" cy="4051437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Work in a group of 3-4, imagine a peaceful world. Then draw what you imagine in a piece of paper. </a:t>
            </a:r>
          </a:p>
          <a:p>
            <a:r>
              <a:rPr lang="en-US" sz="2800" dirty="0" smtClean="0"/>
              <a:t>Share with the other teams about your drawing.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2823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a value?</a:t>
            </a:r>
          </a:p>
          <a:p>
            <a:pPr lvl="1"/>
            <a:r>
              <a:rPr lang="en-US" sz="2400" dirty="0" smtClean="0"/>
              <a:t>Deeply held ideals about what is moral, right, or good. </a:t>
            </a:r>
          </a:p>
          <a:p>
            <a:pPr lvl="1"/>
            <a:r>
              <a:rPr lang="en-US" sz="2400" dirty="0"/>
              <a:t>They have emotional intensity.</a:t>
            </a:r>
          </a:p>
          <a:p>
            <a:pPr lvl="1"/>
            <a:r>
              <a:rPr lang="en-US" sz="2400" dirty="0" smtClean="0"/>
              <a:t>They are social-we develop values through experiences with others. </a:t>
            </a:r>
          </a:p>
          <a:p>
            <a:r>
              <a:rPr lang="en-US" dirty="0" smtClean="0"/>
              <a:t>In CP, values serve to:</a:t>
            </a:r>
          </a:p>
          <a:p>
            <a:pPr lvl="1"/>
            <a:r>
              <a:rPr lang="en-US" sz="2400" dirty="0" smtClean="0"/>
              <a:t>clarify choices for research and action </a:t>
            </a:r>
          </a:p>
          <a:p>
            <a:pPr lvl="1"/>
            <a:r>
              <a:rPr lang="en-US" sz="2400" dirty="0" smtClean="0"/>
              <a:t>identify when actions and espoused values do not match</a:t>
            </a:r>
          </a:p>
          <a:p>
            <a:pPr lvl="1"/>
            <a:r>
              <a:rPr lang="en-US" sz="2400" dirty="0" smtClean="0"/>
              <a:t>understanding a culture or community.</a:t>
            </a:r>
          </a:p>
          <a:p>
            <a:pPr lvl="1"/>
            <a:r>
              <a:rPr lang="en-US" sz="2400" dirty="0" smtClean="0"/>
              <a:t>be the basis of CP- shared sense of purpose and meaning.</a:t>
            </a:r>
          </a:p>
        </p:txBody>
      </p:sp>
    </p:spTree>
    <p:extLst>
      <p:ext uri="{BB962C8B-B14F-4D97-AF65-F5344CB8AC3E}">
        <p14:creationId xmlns:p14="http://schemas.microsoft.com/office/powerpoint/2010/main" val="2103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7 core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676400"/>
            <a:ext cx="7125112" cy="4051437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sz="2800" dirty="0" smtClean="0"/>
              <a:t> Individual </a:t>
            </a:r>
            <a:r>
              <a:rPr lang="en-US" sz="2800" dirty="0" smtClean="0"/>
              <a:t>and family wellness</a:t>
            </a:r>
          </a:p>
          <a:p>
            <a:pPr>
              <a:buFont typeface="+mj-lt"/>
              <a:buAutoNum type="arabicPeriod"/>
            </a:pPr>
            <a:r>
              <a:rPr lang="en-US" sz="2800" dirty="0" smtClean="0"/>
              <a:t> Sense </a:t>
            </a:r>
            <a:r>
              <a:rPr lang="en-US" sz="2800" dirty="0" smtClean="0"/>
              <a:t>of community </a:t>
            </a:r>
          </a:p>
          <a:p>
            <a:pPr>
              <a:buFont typeface="+mj-lt"/>
              <a:buAutoNum type="arabicPeriod"/>
            </a:pPr>
            <a:r>
              <a:rPr lang="en-US" sz="2800" dirty="0" smtClean="0"/>
              <a:t> Respect </a:t>
            </a:r>
            <a:r>
              <a:rPr lang="en-US" sz="2800" dirty="0" smtClean="0"/>
              <a:t>for human diversity </a:t>
            </a:r>
          </a:p>
          <a:p>
            <a:pPr>
              <a:buFont typeface="+mj-lt"/>
              <a:buAutoNum type="arabicPeriod"/>
            </a:pPr>
            <a:r>
              <a:rPr lang="en-US" sz="2800" dirty="0" smtClean="0"/>
              <a:t> Social </a:t>
            </a:r>
            <a:r>
              <a:rPr lang="en-US" sz="2800" dirty="0" smtClean="0"/>
              <a:t>justice</a:t>
            </a:r>
          </a:p>
          <a:p>
            <a:pPr>
              <a:buFont typeface="+mj-lt"/>
              <a:buAutoNum type="arabicPeriod"/>
            </a:pPr>
            <a:r>
              <a:rPr lang="en-US" sz="2800" dirty="0" smtClean="0"/>
              <a:t> Empowerment </a:t>
            </a:r>
            <a:r>
              <a:rPr lang="en-US" sz="2800" dirty="0" smtClean="0"/>
              <a:t>and citizen participation</a:t>
            </a:r>
          </a:p>
          <a:p>
            <a:pPr>
              <a:buFont typeface="+mj-lt"/>
              <a:buAutoNum type="arabicPeriod"/>
            </a:pPr>
            <a:r>
              <a:rPr lang="en-US" sz="2800" dirty="0" smtClean="0"/>
              <a:t> Collaboration </a:t>
            </a:r>
            <a:r>
              <a:rPr lang="en-US" sz="2800" dirty="0" smtClean="0"/>
              <a:t>and community strengths </a:t>
            </a:r>
          </a:p>
          <a:p>
            <a:pPr>
              <a:buFont typeface="+mj-lt"/>
              <a:buAutoNum type="arabicPeriod"/>
            </a:pPr>
            <a:r>
              <a:rPr lang="en-US" sz="2800" dirty="0" smtClean="0"/>
              <a:t> Empirical </a:t>
            </a:r>
            <a:r>
              <a:rPr lang="en-US" sz="2800" dirty="0" smtClean="0"/>
              <a:t>grounding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8736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677358" cy="924475"/>
          </a:xfrm>
        </p:spPr>
        <p:txBody>
          <a:bodyPr/>
          <a:lstStyle/>
          <a:p>
            <a:r>
              <a:rPr lang="en-US" dirty="0" smtClean="0"/>
              <a:t>Discussion (In Pair)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05000"/>
            <a:ext cx="7677358" cy="3962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Based on the core values, </a:t>
            </a:r>
          </a:p>
          <a:p>
            <a:pPr>
              <a:buAutoNum type="arabicParenR"/>
            </a:pPr>
            <a:r>
              <a:rPr lang="en-US" sz="2800" dirty="0" smtClean="0"/>
              <a:t>Choose a social issue/problem in the community </a:t>
            </a:r>
          </a:p>
          <a:p>
            <a:pPr>
              <a:buAutoNum type="arabicParenR"/>
            </a:pPr>
            <a:r>
              <a:rPr lang="en-US" sz="2800" dirty="0" smtClean="0"/>
              <a:t>identify possible </a:t>
            </a:r>
            <a:r>
              <a:rPr lang="en-US" sz="2800" dirty="0"/>
              <a:t>research topics </a:t>
            </a:r>
            <a:r>
              <a:rPr lang="en-US" sz="2800" dirty="0" smtClean="0"/>
              <a:t>that can </a:t>
            </a:r>
            <a:r>
              <a:rPr lang="en-US" sz="2800" dirty="0"/>
              <a:t>promote the interests of the community. </a:t>
            </a:r>
            <a:endParaRPr lang="en-US" sz="2800" dirty="0" smtClean="0"/>
          </a:p>
          <a:p>
            <a:pPr>
              <a:buAutoNum type="arabicParenR"/>
            </a:pPr>
            <a:r>
              <a:rPr lang="en-US" sz="2800" dirty="0" smtClean="0"/>
              <a:t>Provide justification for the research</a:t>
            </a:r>
          </a:p>
          <a:p>
            <a:pPr>
              <a:buAutoNum type="arabicParenR"/>
            </a:pPr>
            <a:r>
              <a:rPr lang="en-US" sz="2800" dirty="0" smtClean="0"/>
              <a:t>In what way can the research help the community 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1185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Islam and Community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story of Prophet and the old woman.</a:t>
            </a:r>
          </a:p>
          <a:p>
            <a:r>
              <a:rPr lang="en-US" sz="2800" dirty="0"/>
              <a:t>Islamic perspectives on community.</a:t>
            </a:r>
          </a:p>
          <a:p>
            <a:pPr lvl="0"/>
            <a:r>
              <a:rPr lang="en-US" sz="2800" dirty="0"/>
              <a:t>The idea of an </a:t>
            </a:r>
            <a:r>
              <a:rPr lang="en-US" sz="2800" i="1" dirty="0" err="1" smtClean="0"/>
              <a:t>Ummah</a:t>
            </a:r>
            <a:r>
              <a:rPr lang="en-US" sz="2800" i="1" dirty="0" smtClean="0"/>
              <a:t> </a:t>
            </a:r>
            <a:r>
              <a:rPr lang="en-US" sz="2800" dirty="0"/>
              <a:t>(al-Qur’an 49:13</a:t>
            </a:r>
            <a:r>
              <a:rPr lang="en-US" sz="2800" dirty="0" smtClean="0"/>
              <a:t>).</a:t>
            </a:r>
            <a:endParaRPr lang="en-US" sz="2800" dirty="0"/>
          </a:p>
          <a:p>
            <a:pPr lvl="0"/>
            <a:r>
              <a:rPr lang="en-US" sz="2800" dirty="0"/>
              <a:t>The early Islamic community and the role of its leaders.</a:t>
            </a:r>
          </a:p>
          <a:p>
            <a:pPr lvl="0"/>
            <a:r>
              <a:rPr lang="en-US" sz="2800" dirty="0"/>
              <a:t>Unity / spirit of </a:t>
            </a:r>
            <a:r>
              <a:rPr lang="en-US" sz="2800" dirty="0" smtClean="0"/>
              <a:t>brotherhood.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3991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Debriefing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33600"/>
            <a:ext cx="7125112" cy="4051437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Core values help clarify issues and choices in research and actions. </a:t>
            </a:r>
          </a:p>
          <a:p>
            <a:r>
              <a:rPr lang="en-US" sz="2800" dirty="0" smtClean="0"/>
              <a:t>In Islam, all individuals have responsibilities to take care of each other.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5613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33600"/>
            <a:ext cx="6934200" cy="4525963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Question &amp; Answer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4207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</TotalTime>
  <Words>264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Thatch</vt:lpstr>
      <vt:lpstr>Introducing Community Psychology (Lecture 2)</vt:lpstr>
      <vt:lpstr>Class activity</vt:lpstr>
      <vt:lpstr>Core Values</vt:lpstr>
      <vt:lpstr>The 7 core values</vt:lpstr>
      <vt:lpstr>Discussion (In Pair)</vt:lpstr>
      <vt:lpstr>Islam and Community </vt:lpstr>
      <vt:lpstr>Debriefing </vt:lpstr>
      <vt:lpstr>PowerPoint Presentation</vt:lpstr>
    </vt:vector>
  </TitlesOfParts>
  <Company>International Islamic University Malaysia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Introducing Community Psychology-2</dc:title>
  <dc:creator>test</dc:creator>
  <cp:lastModifiedBy>test</cp:lastModifiedBy>
  <cp:revision>2</cp:revision>
  <dcterms:created xsi:type="dcterms:W3CDTF">2013-07-22T02:44:13Z</dcterms:created>
  <dcterms:modified xsi:type="dcterms:W3CDTF">2013-07-22T02:47:50Z</dcterms:modified>
</cp:coreProperties>
</file>